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7" r:id="rId4"/>
    <p:sldId id="259" r:id="rId5"/>
    <p:sldId id="260" r:id="rId6"/>
    <p:sldId id="262" r:id="rId7"/>
    <p:sldId id="266" r:id="rId8"/>
    <p:sldId id="261" r:id="rId9"/>
    <p:sldId id="263" r:id="rId10"/>
    <p:sldId id="264" r:id="rId11"/>
    <p:sldId id="268" r:id="rId12"/>
    <p:sldId id="265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250"/>
    <a:srgbClr val="009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66" y="15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C2030745-E986-4071-8E81-665A2BEF88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A7BB590-2092-455E-ABD0-E086FC11E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13B83-25ED-43D5-980B-7B26C153D0D0}" type="datetimeFigureOut">
              <a:rPr lang="da-DK" smtClean="0"/>
              <a:t>22-06-2021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2E1804B-E430-4342-816C-F59357D148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379A50B-70F0-49B9-959C-3CCD4CFC92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63E5-9447-4F8B-B614-7AC3C79CF5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4610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2D488-61AC-4E83-B831-B12B055872E3}" type="datetimeFigureOut">
              <a:rPr lang="da-DK" smtClean="0"/>
              <a:t>22-06-2021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35A9-1BF6-4356-B995-236F06B358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480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græs, træ, udendørs, himmel&#10;&#10;Automatisk genereret beskrivelse">
            <a:extLst>
              <a:ext uri="{FF2B5EF4-FFF2-40B4-BE49-F238E27FC236}">
                <a16:creationId xmlns:a16="http://schemas.microsoft.com/office/drawing/2014/main" id="{A7A0D9A5-DB7C-4FAD-9242-449E14A8F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6"/>
          <a:stretch/>
        </p:blipFill>
        <p:spPr>
          <a:xfrm>
            <a:off x="0" y="-2"/>
            <a:ext cx="11844670" cy="6858001"/>
          </a:xfrm>
          <a:prstGeom prst="rect">
            <a:avLst/>
          </a:prstGeom>
        </p:spPr>
      </p:pic>
      <p:sp>
        <p:nvSpPr>
          <p:cNvPr id="10" name="Ligebenet trekant 9">
            <a:extLst>
              <a:ext uri="{FF2B5EF4-FFF2-40B4-BE49-F238E27FC236}">
                <a16:creationId xmlns:a16="http://schemas.microsoft.com/office/drawing/2014/main" id="{E17689E0-029F-44BD-B98A-44CF5E2F1F1A}"/>
              </a:ext>
            </a:extLst>
          </p:cNvPr>
          <p:cNvSpPr/>
          <p:nvPr userDrawn="1"/>
        </p:nvSpPr>
        <p:spPr>
          <a:xfrm rot="16740000">
            <a:off x="4653223" y="-5626579"/>
            <a:ext cx="2780365" cy="12039649"/>
          </a:xfrm>
          <a:prstGeom prst="triangle">
            <a:avLst>
              <a:gd name="adj" fmla="val 30725"/>
            </a:avLst>
          </a:prstGeom>
          <a:solidFill>
            <a:srgbClr val="009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E68844-AB2F-4E52-AC7E-93D32BA901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55553" y="4393199"/>
            <a:ext cx="9774754" cy="1278757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4800" u="none"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Exo 2 Medium" panose="00000600000000000000" pitchFamily="2" charset="0"/>
              </a:defRPr>
            </a:lvl1pPr>
          </a:lstStyle>
          <a:p>
            <a:r>
              <a:rPr lang="da-DK" dirty="0"/>
              <a:t>Indsæt titel på præsentation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96B6597-3B17-424A-92C2-2391CD1AE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5553" y="5770680"/>
            <a:ext cx="9774754" cy="652398"/>
          </a:xfrm>
        </p:spPr>
        <p:txBody>
          <a:bodyPr/>
          <a:lstStyle>
            <a:lvl1pPr marL="0" indent="0" algn="ctr">
              <a:buNone/>
              <a:defRPr sz="24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656084-C0B2-4584-8E32-A4CC2E8E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6F1D-9A65-430A-A921-439E2CD16414}" type="datetimeFigureOut">
              <a:rPr lang="da-DK" smtClean="0"/>
              <a:t>22-06-2021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E346C3-B6AF-4A9A-88C2-1B3DDEED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85B277-7EB6-4A14-B728-CAC473B3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154" y="6367489"/>
            <a:ext cx="2743200" cy="365125"/>
          </a:xfrm>
        </p:spPr>
        <p:txBody>
          <a:bodyPr/>
          <a:lstStyle/>
          <a:p>
            <a:fld id="{FA9FCDA9-DA85-43B5-B2A6-A70C9E65AA75}" type="slidenum">
              <a:rPr lang="da-DK" smtClean="0"/>
              <a:t>‹nr.›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5954921C-FE36-47C6-8D42-C33034CEC4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74" y="415529"/>
            <a:ext cx="3018252" cy="1363596"/>
          </a:xfrm>
          <a:prstGeom prst="rect">
            <a:avLst/>
          </a:prstGeom>
        </p:spPr>
      </p:pic>
      <p:sp>
        <p:nvSpPr>
          <p:cNvPr id="11" name="Retvinklet trekant 10">
            <a:extLst>
              <a:ext uri="{FF2B5EF4-FFF2-40B4-BE49-F238E27FC236}">
                <a16:creationId xmlns:a16="http://schemas.microsoft.com/office/drawing/2014/main" id="{F6EA11DB-2ACE-46FF-A24C-AB75CD0E776E}"/>
              </a:ext>
            </a:extLst>
          </p:cNvPr>
          <p:cNvSpPr/>
          <p:nvPr userDrawn="1"/>
        </p:nvSpPr>
        <p:spPr>
          <a:xfrm rot="16200000">
            <a:off x="8239215" y="2905214"/>
            <a:ext cx="6858001" cy="104756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92100" dist="38100" dir="8100000" algn="tr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FFD777B0-2E1C-4DF0-A0F4-3A25084EF5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69078"/>
            <a:ext cx="792541" cy="652397"/>
          </a:xfrm>
          <a:prstGeom prst="rect">
            <a:avLst/>
          </a:prstGeom>
        </p:spPr>
      </p:pic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0098C5B6-8E50-45E0-BA25-E11BE59332EA}"/>
              </a:ext>
            </a:extLst>
          </p:cNvPr>
          <p:cNvCxnSpPr/>
          <p:nvPr userDrawn="1"/>
        </p:nvCxnSpPr>
        <p:spPr>
          <a:xfrm>
            <a:off x="1475873" y="5732916"/>
            <a:ext cx="9774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62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ak for i dag">
    <p:bg>
      <p:bgPr>
        <a:solidFill>
          <a:srgbClr val="6962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1317B74-79B6-4F10-B2CD-C25C3A8B3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6F1D-9A65-430A-A921-439E2CD16414}" type="datetimeFigureOut">
              <a:rPr lang="da-DK" smtClean="0"/>
              <a:t>22-06-2021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6F6A345-6BA3-4642-84AE-BFF17BAE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9CD60E8-32E5-4C6D-B890-B1691ABA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CDA9-DA85-43B5-B2A6-A70C9E65AA75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7A4F6AF-C7D3-4D79-B40D-38943D9D350F}"/>
              </a:ext>
            </a:extLst>
          </p:cNvPr>
          <p:cNvSpPr txBox="1"/>
          <p:nvPr userDrawn="1"/>
        </p:nvSpPr>
        <p:spPr>
          <a:xfrm>
            <a:off x="762000" y="1625600"/>
            <a:ext cx="588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u="none" dirty="0">
                <a:latin typeface="Exo 2 Medium" panose="00000600000000000000" pitchFamily="2" charset="0"/>
              </a:rPr>
              <a:t>På vegne af Plus Bolig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9A5005C-9603-41DD-97F5-71AAE1C2079C}"/>
              </a:ext>
            </a:extLst>
          </p:cNvPr>
          <p:cNvSpPr txBox="1"/>
          <p:nvPr userDrawn="1"/>
        </p:nvSpPr>
        <p:spPr>
          <a:xfrm>
            <a:off x="762000" y="2425521"/>
            <a:ext cx="546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Exo 2 Medium" panose="00000600000000000000" pitchFamily="2" charset="0"/>
              </a:rPr>
              <a:t>Mange tak for i dag!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DD25E518-EE10-476B-B21F-8958C43B446D}"/>
              </a:ext>
            </a:extLst>
          </p:cNvPr>
          <p:cNvCxnSpPr/>
          <p:nvPr userDrawn="1"/>
        </p:nvCxnSpPr>
        <p:spPr>
          <a:xfrm>
            <a:off x="833120" y="2405201"/>
            <a:ext cx="5577840" cy="0"/>
          </a:xfrm>
          <a:prstGeom prst="line">
            <a:avLst/>
          </a:prstGeom>
          <a:ln>
            <a:solidFill>
              <a:srgbClr val="6962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B8582-5CD5-459F-9A3D-FAAFA81F6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o 2 Medium" panose="00000600000000000000" pitchFamily="2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49369C-59AF-4F0D-B24C-5DD43B094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xo 2 Medium" panose="00000600000000000000" pitchFamily="2" charset="0"/>
              </a:defRPr>
            </a:lvl1pPr>
            <a:lvl2pPr>
              <a:defRPr>
                <a:latin typeface="Exo 2 Medium" panose="00000600000000000000" pitchFamily="2" charset="0"/>
              </a:defRPr>
            </a:lvl2pPr>
            <a:lvl3pPr>
              <a:defRPr>
                <a:latin typeface="Exo 2 Medium" panose="00000600000000000000" pitchFamily="2" charset="0"/>
              </a:defRPr>
            </a:lvl3pPr>
            <a:lvl4pPr>
              <a:defRPr>
                <a:latin typeface="Exo 2 Medium" panose="00000600000000000000" pitchFamily="2" charset="0"/>
              </a:defRPr>
            </a:lvl4pPr>
            <a:lvl5pPr>
              <a:defRPr>
                <a:latin typeface="Exo 2 Medium" panose="000006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796E4B1-1B94-4B66-AAC3-F9324D51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6F1D-9A65-430A-A921-439E2CD16414}" type="datetimeFigureOut">
              <a:rPr lang="da-DK" smtClean="0"/>
              <a:t>22-06-2021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F15450-461E-4A9B-B987-9FDE5D78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01A1E2-F981-4B7D-A373-7FF8915A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CDA9-DA85-43B5-B2A6-A70C9E65AA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4587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77C5D-0415-48DD-BA37-70577742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xo 2 Medium" panose="00000600000000000000" pitchFamily="2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AD6506-E667-4F1D-95C4-F9D408CD2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xo 2 Medium" panose="000006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E9E07F-8C91-42C0-B720-BDBA0C92B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6F1D-9A65-430A-A921-439E2CD16414}" type="datetimeFigureOut">
              <a:rPr lang="da-DK" smtClean="0"/>
              <a:t>22-06-2021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02FB7F-DFDD-4BAD-B62F-81C3C84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6266DE-8947-4632-9F5C-A809FB6A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CDA9-DA85-43B5-B2A6-A70C9E65AA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3629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07A5E-4160-43C5-89B7-36057197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819" y="3141848"/>
            <a:ext cx="7240480" cy="904381"/>
          </a:xfrm>
        </p:spPr>
        <p:txBody>
          <a:bodyPr>
            <a:normAutofit/>
          </a:bodyPr>
          <a:lstStyle>
            <a:lvl1pPr>
              <a:defRPr sz="3600">
                <a:latin typeface="Exo 2 Medium" panose="00000600000000000000" pitchFamily="2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EA580E-9B0A-4533-8838-B3F21C665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1720" y="326148"/>
            <a:ext cx="4506157" cy="1050740"/>
          </a:xfrm>
        </p:spPr>
        <p:txBody>
          <a:bodyPr/>
          <a:lstStyle>
            <a:lvl1pPr>
              <a:defRPr>
                <a:latin typeface="Exo 2 Medium" panose="00000600000000000000" pitchFamily="2" charset="0"/>
              </a:defRPr>
            </a:lvl1pPr>
            <a:lvl2pPr>
              <a:defRPr>
                <a:latin typeface="Exo 2 Medium" panose="00000600000000000000" pitchFamily="2" charset="0"/>
              </a:defRPr>
            </a:lvl2pPr>
            <a:lvl3pPr>
              <a:defRPr>
                <a:latin typeface="Exo 2 Medium" panose="00000600000000000000" pitchFamily="2" charset="0"/>
              </a:defRPr>
            </a:lvl3pPr>
            <a:lvl4pPr>
              <a:defRPr>
                <a:latin typeface="Exo 2 Medium" panose="00000600000000000000" pitchFamily="2" charset="0"/>
              </a:defRPr>
            </a:lvl4pPr>
            <a:lvl5pPr>
              <a:defRPr>
                <a:latin typeface="Exo 2 Medium" panose="000006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E0BD68E-EE51-4AD2-A5AD-4B18087B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6F1D-9A65-430A-A921-439E2CD16414}" type="datetimeFigureOut">
              <a:rPr lang="da-DK" smtClean="0"/>
              <a:t>22-06-2021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4BCB3B3-F705-4540-9994-3FD69F00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E6ABA40-B0A9-4396-9C1E-61989513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CDA9-DA85-43B5-B2A6-A70C9E65AA7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3AC70F6D-B20F-41F4-9D5E-188EE6B638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24059" y="1117000"/>
            <a:ext cx="4506157" cy="1050740"/>
          </a:xfrm>
        </p:spPr>
        <p:txBody>
          <a:bodyPr/>
          <a:lstStyle>
            <a:lvl1pPr>
              <a:defRPr>
                <a:latin typeface="Exo 2 Medium" panose="00000600000000000000" pitchFamily="2" charset="0"/>
              </a:defRPr>
            </a:lvl1pPr>
            <a:lvl2pPr>
              <a:defRPr>
                <a:latin typeface="Exo 2 Medium" panose="00000600000000000000" pitchFamily="2" charset="0"/>
              </a:defRPr>
            </a:lvl2pPr>
            <a:lvl3pPr>
              <a:defRPr>
                <a:latin typeface="Exo 2 Medium" panose="00000600000000000000" pitchFamily="2" charset="0"/>
              </a:defRPr>
            </a:lvl3pPr>
            <a:lvl4pPr>
              <a:defRPr>
                <a:latin typeface="Exo 2 Medium" panose="00000600000000000000" pitchFamily="2" charset="0"/>
              </a:defRPr>
            </a:lvl4pPr>
            <a:lvl5pPr>
              <a:defRPr>
                <a:latin typeface="Exo 2 Medium" panose="000006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32F5A3E0-5C55-4D5A-8A15-A404FF3EB06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255" y="1300256"/>
            <a:ext cx="4506157" cy="1050740"/>
          </a:xfrm>
        </p:spPr>
        <p:txBody>
          <a:bodyPr/>
          <a:lstStyle>
            <a:lvl1pPr>
              <a:defRPr>
                <a:latin typeface="Exo 2 Medium" panose="00000600000000000000" pitchFamily="2" charset="0"/>
              </a:defRPr>
            </a:lvl1pPr>
            <a:lvl2pPr>
              <a:defRPr>
                <a:latin typeface="Exo 2 Medium" panose="00000600000000000000" pitchFamily="2" charset="0"/>
              </a:defRPr>
            </a:lvl2pPr>
            <a:lvl3pPr>
              <a:defRPr>
                <a:latin typeface="Exo 2 Medium" panose="00000600000000000000" pitchFamily="2" charset="0"/>
              </a:defRPr>
            </a:lvl3pPr>
            <a:lvl4pPr>
              <a:defRPr>
                <a:latin typeface="Exo 2 Medium" panose="00000600000000000000" pitchFamily="2" charset="0"/>
              </a:defRPr>
            </a:lvl4pPr>
            <a:lvl5pPr>
              <a:defRPr>
                <a:latin typeface="Exo 2 Medium" panose="000006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309BF9FB-F32C-4BD0-8F0F-9805A360F87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18641" y="4311711"/>
            <a:ext cx="4506157" cy="1050740"/>
          </a:xfrm>
        </p:spPr>
        <p:txBody>
          <a:bodyPr/>
          <a:lstStyle>
            <a:lvl1pPr>
              <a:defRPr>
                <a:latin typeface="Exo 2 Medium" panose="00000600000000000000" pitchFamily="2" charset="0"/>
              </a:defRPr>
            </a:lvl1pPr>
            <a:lvl2pPr>
              <a:defRPr>
                <a:latin typeface="Exo 2 Medium" panose="00000600000000000000" pitchFamily="2" charset="0"/>
              </a:defRPr>
            </a:lvl2pPr>
            <a:lvl3pPr>
              <a:defRPr>
                <a:latin typeface="Exo 2 Medium" panose="00000600000000000000" pitchFamily="2" charset="0"/>
              </a:defRPr>
            </a:lvl3pPr>
            <a:lvl4pPr>
              <a:defRPr>
                <a:latin typeface="Exo 2 Medium" panose="00000600000000000000" pitchFamily="2" charset="0"/>
              </a:defRPr>
            </a:lvl4pPr>
            <a:lvl5pPr>
              <a:defRPr>
                <a:latin typeface="Exo 2 Medium" panose="000006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0B9D9D90-ADAD-433F-BCB2-A645B68EF1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828968" y="4311711"/>
            <a:ext cx="4506157" cy="1050740"/>
          </a:xfrm>
        </p:spPr>
        <p:txBody>
          <a:bodyPr/>
          <a:lstStyle>
            <a:lvl1pPr>
              <a:defRPr>
                <a:latin typeface="Exo 2 Medium" panose="00000600000000000000" pitchFamily="2" charset="0"/>
              </a:defRPr>
            </a:lvl1pPr>
            <a:lvl2pPr>
              <a:defRPr>
                <a:latin typeface="Exo 2 Medium" panose="00000600000000000000" pitchFamily="2" charset="0"/>
              </a:defRPr>
            </a:lvl2pPr>
            <a:lvl3pPr>
              <a:defRPr>
                <a:latin typeface="Exo 2 Medium" panose="00000600000000000000" pitchFamily="2" charset="0"/>
              </a:defRPr>
            </a:lvl3pPr>
            <a:lvl4pPr>
              <a:defRPr>
                <a:latin typeface="Exo 2 Medium" panose="00000600000000000000" pitchFamily="2" charset="0"/>
              </a:defRPr>
            </a:lvl4pPr>
            <a:lvl5pPr>
              <a:defRPr>
                <a:latin typeface="Exo 2 Medium" panose="000006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5918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1EA5B-8308-4A28-80EE-1E17F6D7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Exo 2 Medium" panose="00000600000000000000" pitchFamily="2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47C8ECD-8367-4405-B106-383EDC962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Exo 2 Medium" panose="000006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FA97D0F-2372-47FB-B6D8-B968F9707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Exo 2 Medium" panose="00000600000000000000" pitchFamily="2" charset="0"/>
              </a:defRPr>
            </a:lvl1pPr>
            <a:lvl2pPr>
              <a:defRPr>
                <a:latin typeface="Exo 2 Medium" panose="00000600000000000000" pitchFamily="2" charset="0"/>
              </a:defRPr>
            </a:lvl2pPr>
            <a:lvl3pPr>
              <a:defRPr>
                <a:latin typeface="Exo 2 Medium" panose="00000600000000000000" pitchFamily="2" charset="0"/>
              </a:defRPr>
            </a:lvl3pPr>
            <a:lvl4pPr>
              <a:defRPr>
                <a:latin typeface="Exo 2 Medium" panose="00000600000000000000" pitchFamily="2" charset="0"/>
              </a:defRPr>
            </a:lvl4pPr>
            <a:lvl5pPr>
              <a:defRPr>
                <a:latin typeface="Exo 2 Medium" panose="000006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CAFEDF6-1662-4C6C-8430-C4D12FF89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Exo 2 Medium" panose="000006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CF045A9-4D6C-4D97-AF07-6A8B75BC9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Exo 2 Medium" panose="00000600000000000000" pitchFamily="2" charset="0"/>
              </a:defRPr>
            </a:lvl1pPr>
            <a:lvl2pPr>
              <a:defRPr>
                <a:latin typeface="Exo 2 Medium" panose="00000600000000000000" pitchFamily="2" charset="0"/>
              </a:defRPr>
            </a:lvl2pPr>
            <a:lvl3pPr>
              <a:defRPr>
                <a:latin typeface="Exo 2 Medium" panose="00000600000000000000" pitchFamily="2" charset="0"/>
              </a:defRPr>
            </a:lvl3pPr>
            <a:lvl4pPr>
              <a:defRPr>
                <a:latin typeface="Exo 2 Medium" panose="00000600000000000000" pitchFamily="2" charset="0"/>
              </a:defRPr>
            </a:lvl4pPr>
            <a:lvl5pPr>
              <a:defRPr>
                <a:latin typeface="Exo 2 Medium" panose="000006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2ED3494-168A-4932-9BA6-C15D13AA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6F1D-9A65-430A-A921-439E2CD16414}" type="datetimeFigureOut">
              <a:rPr lang="da-DK" smtClean="0"/>
              <a:t>22-06-2021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8ED6643-FACB-49F5-B131-475C8394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15DABB2-550D-4919-9333-E65F37C3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CDA9-DA85-43B5-B2A6-A70C9E65AA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788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DC476-4CEC-42C9-8E5B-645CF2E1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o 2 Medium" panose="00000600000000000000" pitchFamily="2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7A78BBE-238E-4028-B034-36715E06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6F1D-9A65-430A-A921-439E2CD16414}" type="datetimeFigureOut">
              <a:rPr lang="da-DK" smtClean="0"/>
              <a:t>22-06-2021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33E6211-2C4D-4B34-BA93-AF920E8D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E81038A-8847-4F31-B8C7-8BF1D43C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CDA9-DA85-43B5-B2A6-A70C9E65AA75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SmartArt 6">
            <a:extLst>
              <a:ext uri="{FF2B5EF4-FFF2-40B4-BE49-F238E27FC236}">
                <a16:creationId xmlns:a16="http://schemas.microsoft.com/office/drawing/2014/main" id="{D3874533-B8F4-4453-BECB-0FC793B2D500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1544637" y="2609850"/>
            <a:ext cx="4722997" cy="2335012"/>
          </a:xfrm>
        </p:spPr>
        <p:txBody>
          <a:bodyPr/>
          <a:lstStyle/>
          <a:p>
            <a:r>
              <a:rPr lang="da-DK"/>
              <a:t>Klik på ikonet for at tilføje SmartArt-grafik</a:t>
            </a:r>
          </a:p>
        </p:txBody>
      </p:sp>
    </p:spTree>
    <p:extLst>
      <p:ext uri="{BB962C8B-B14F-4D97-AF65-F5344CB8AC3E}">
        <p14:creationId xmlns:p14="http://schemas.microsoft.com/office/powerpoint/2010/main" val="186799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1317B74-79B6-4F10-B2CD-C25C3A8B3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6F1D-9A65-430A-A921-439E2CD16414}" type="datetimeFigureOut">
              <a:rPr lang="da-DK" smtClean="0"/>
              <a:t>22-06-2021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6F6A345-6BA3-4642-84AE-BFF17BAE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9CD60E8-32E5-4C6D-B890-B1691ABA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CDA9-DA85-43B5-B2A6-A70C9E65AA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389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04DE6-5A7C-4D16-BE90-11F5229F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Exo 2 Medium" panose="00000600000000000000" pitchFamily="2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7170C6-1972-4CE0-B01E-D7BBC408B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Exo 2 Medium" panose="00000600000000000000" pitchFamily="2" charset="0"/>
              </a:defRPr>
            </a:lvl1pPr>
            <a:lvl2pPr>
              <a:defRPr sz="2800">
                <a:latin typeface="Exo 2 Medium" panose="00000600000000000000" pitchFamily="2" charset="0"/>
              </a:defRPr>
            </a:lvl2pPr>
            <a:lvl3pPr>
              <a:defRPr sz="2400">
                <a:latin typeface="Exo 2 Medium" panose="00000600000000000000" pitchFamily="2" charset="0"/>
              </a:defRPr>
            </a:lvl3pPr>
            <a:lvl4pPr>
              <a:defRPr sz="2000">
                <a:latin typeface="Exo 2 Medium" panose="00000600000000000000" pitchFamily="2" charset="0"/>
              </a:defRPr>
            </a:lvl4pPr>
            <a:lvl5pPr>
              <a:defRPr sz="2000">
                <a:latin typeface="Exo 2 Medium" panose="000006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1AD6D2C-27EA-4ED1-A4A1-E3716EBB4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Exo 2 Medium" panose="000006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15F0571-7750-45A0-AD16-D65FDCB6A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6F1D-9A65-430A-A921-439E2CD16414}" type="datetimeFigureOut">
              <a:rPr lang="da-DK" smtClean="0"/>
              <a:t>22-06-2021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86B8DC-E44A-4510-B56C-9D743D759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4BAC3FB-825A-4375-AC86-BF5DC28D6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CDA9-DA85-43B5-B2A6-A70C9E65AA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63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FA8C1-D335-4C17-B4D2-E1E16049D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Exo 2 Medium" panose="00000600000000000000" pitchFamily="2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F56E9D9-A401-4F94-A281-178E28E13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F3962C6-51E5-470D-843F-2B3A305B0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Exo 2 Medium" panose="000006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EC2B9AD-6D36-4C37-8731-66C7314B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6F1D-9A65-430A-A921-439E2CD16414}" type="datetimeFigureOut">
              <a:rPr lang="da-DK" smtClean="0"/>
              <a:t>22-06-2021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9B14000-8580-4931-A1AA-6EBBCCD4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AA5225C-F3D1-44FB-9681-413E90FA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CDA9-DA85-43B5-B2A6-A70C9E65AA7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329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B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76AAEF0-0104-4BBE-B413-9F1C60BE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1309CCF-4157-42C2-9F7C-257226282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6F53C4-B031-49FA-9D99-082B262DC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85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xo 2 Medium" panose="00000600000000000000" pitchFamily="2" charset="0"/>
              </a:defRPr>
            </a:lvl1pPr>
          </a:lstStyle>
          <a:p>
            <a:fld id="{BCFE6F1D-9A65-430A-A921-439E2CD16414}" type="datetimeFigureOut">
              <a:rPr lang="da-DK" smtClean="0"/>
              <a:pPr/>
              <a:t>22-06-2021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6F3A9FB-3181-4BD7-97D7-353AF3F14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xo 2 Medium" panose="000006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3682B2-F875-4DB6-9A06-6798F28B8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2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xo 2 Medium" panose="00000600000000000000" pitchFamily="2" charset="0"/>
              </a:defRPr>
            </a:lvl1pPr>
          </a:lstStyle>
          <a:p>
            <a:fld id="{FA9FCDA9-DA85-43B5-B2A6-A70C9E65AA7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Retvinklet trekant 6">
            <a:extLst>
              <a:ext uri="{FF2B5EF4-FFF2-40B4-BE49-F238E27FC236}">
                <a16:creationId xmlns:a16="http://schemas.microsoft.com/office/drawing/2014/main" id="{D8EA2776-C53A-4C00-90CA-9D852E0CA076}"/>
              </a:ext>
            </a:extLst>
          </p:cNvPr>
          <p:cNvSpPr/>
          <p:nvPr userDrawn="1"/>
        </p:nvSpPr>
        <p:spPr>
          <a:xfrm rot="16200000">
            <a:off x="8239215" y="2905214"/>
            <a:ext cx="6858001" cy="104756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92100" dist="38100" dir="8100000" algn="tr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E15B3975-DC1E-457E-A90B-9954F9AA882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69078"/>
            <a:ext cx="792541" cy="652397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E15B1142-D543-4BDC-85E6-99792D937C1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107" y="230188"/>
            <a:ext cx="1183466" cy="5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0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6" r:id="rId8"/>
    <p:sldLayoutId id="2147483657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ova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xo 2 Medium" panose="000006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xo 2 Medium" panose="000006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xo 2 Medium" panose="000006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xo 2 Medium" panose="000006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xo 2 Medium" panose="000006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8F50E-24A7-4EA6-BC98-CDFF050DF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C. P. Holbølls Plads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358B1AF-68E7-494E-BDDF-8226F0C5BF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Ekstraordinært afdelingsmøde tirsdag d. 22. juni 2021</a:t>
            </a:r>
          </a:p>
        </p:txBody>
      </p:sp>
    </p:spTree>
    <p:extLst>
      <p:ext uri="{BB962C8B-B14F-4D97-AF65-F5344CB8AC3E}">
        <p14:creationId xmlns:p14="http://schemas.microsoft.com/office/powerpoint/2010/main" val="302691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E10AD-ED87-4309-830B-73644C816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og åben dialog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D1F325-CB54-4509-8F57-F347C09A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Husk og krav: god tone, vi taler ordentligt til hinanden </a:t>
            </a:r>
          </a:p>
          <a:p>
            <a:endParaRPr lang="da-DK" dirty="0"/>
          </a:p>
          <a:p>
            <a:r>
              <a:rPr lang="da-DK" dirty="0"/>
              <a:t>Mikael Bøttcher, bygningskonstruktør </a:t>
            </a:r>
          </a:p>
          <a:p>
            <a:pPr lvl="1"/>
            <a:r>
              <a:rPr lang="da-DK" dirty="0"/>
              <a:t>Projektansvarlig afd. 1047  </a:t>
            </a:r>
          </a:p>
          <a:p>
            <a:pPr lvl="1"/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Hjælp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3B5F7C0-A693-4F7D-BB00-DF63C9DD5A06}"/>
              </a:ext>
            </a:extLst>
          </p:cNvPr>
          <p:cNvSpPr/>
          <p:nvPr/>
        </p:nvSpPr>
        <p:spPr>
          <a:xfrm>
            <a:off x="7122694" y="2886367"/>
            <a:ext cx="2149642" cy="222985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1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03F6575-9CC4-42C5-AE73-6D9D33483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Eksempler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huslejestigning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nej</a:t>
            </a:r>
            <a:r>
              <a:rPr lang="en-US" dirty="0"/>
              <a:t> 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B41BFD5-F800-46DE-88E0-BD156FCE7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9931"/>
            <a:ext cx="10515600" cy="3522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684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B0A1A-ED5D-41EB-9DB8-C01531AF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Afstemning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AE2585-6717-41D0-A02B-DBD0ABFFA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Alle husstande har 2 stemmer </a:t>
            </a:r>
          </a:p>
          <a:p>
            <a:endParaRPr lang="da-DK" dirty="0"/>
          </a:p>
          <a:p>
            <a:r>
              <a:rPr lang="da-DK" dirty="0"/>
              <a:t>JA </a:t>
            </a:r>
          </a:p>
          <a:p>
            <a:pPr lvl="1"/>
            <a:r>
              <a:rPr lang="da-DK" dirty="0"/>
              <a:t>Du stemmer for salg af C. P. Holbølls Plads 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r>
              <a:rPr lang="da-DK" dirty="0"/>
              <a:t>NEJ</a:t>
            </a:r>
          </a:p>
          <a:p>
            <a:pPr lvl="1"/>
            <a:r>
              <a:rPr lang="da-DK" dirty="0"/>
              <a:t>Du stemmer imod salg af C.P. Holbølls Plads </a:t>
            </a:r>
          </a:p>
          <a:p>
            <a:pPr lvl="1"/>
            <a:endParaRPr lang="da-DK" dirty="0"/>
          </a:p>
          <a:p>
            <a:r>
              <a:rPr lang="da-DK" dirty="0"/>
              <a:t>Resultat:</a:t>
            </a:r>
          </a:p>
          <a:p>
            <a:pPr lvl="1"/>
            <a:r>
              <a:rPr lang="da-DK" dirty="0"/>
              <a:t>Blanke stemmer 4 stk. </a:t>
            </a:r>
          </a:p>
          <a:p>
            <a:pPr lvl="1"/>
            <a:r>
              <a:rPr lang="da-DK" dirty="0"/>
              <a:t>42 stemte ja</a:t>
            </a:r>
          </a:p>
          <a:p>
            <a:pPr lvl="1"/>
            <a:r>
              <a:rPr lang="da-DK"/>
              <a:t>54 stemte nej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16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4E365-1DE0-4B42-9815-F8BD34538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Velkommen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7063620-A871-4CF9-BE02-AAFD41408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463" y="1690688"/>
            <a:ext cx="8273716" cy="482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94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0AA88-8C5E-4523-B374-1AF7C905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000"/>
          </a:xfrm>
        </p:spPr>
        <p:txBody>
          <a:bodyPr/>
          <a:lstStyle/>
          <a:p>
            <a:r>
              <a:rPr lang="da-DK" dirty="0"/>
              <a:t>At bo i et alment boligselskab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3D5180-29A9-4A70-9E18-01EAB08D6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1747" y="1291905"/>
            <a:ext cx="4008583" cy="4885058"/>
          </a:xfrm>
        </p:spPr>
        <p:txBody>
          <a:bodyPr/>
          <a:lstStyle/>
          <a:p>
            <a:r>
              <a:rPr lang="da-DK" dirty="0"/>
              <a:t>Boligorganisationen Plus Bolig administrere på baggrund af rammer vi får af </a:t>
            </a:r>
          </a:p>
          <a:p>
            <a:pPr lvl="1"/>
            <a:r>
              <a:rPr lang="da-DK" dirty="0"/>
              <a:t>Repræsentantskabet</a:t>
            </a:r>
          </a:p>
          <a:p>
            <a:pPr lvl="1"/>
            <a:r>
              <a:rPr lang="da-DK" dirty="0"/>
              <a:t>Organisationsbestyrelsen</a:t>
            </a:r>
          </a:p>
          <a:p>
            <a:pPr lvl="1"/>
            <a:r>
              <a:rPr lang="da-DK" dirty="0"/>
              <a:t>Afdelingsmødet </a:t>
            </a:r>
          </a:p>
          <a:p>
            <a:pPr lvl="1"/>
            <a:r>
              <a:rPr lang="da-DK" dirty="0"/>
              <a:t>Afdelingsbestyrelsen 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9B323C4-D899-4029-A13B-02117477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45" y="1291905"/>
            <a:ext cx="7390102" cy="528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C0B10-E3A7-4F07-B637-52A6E6D58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Tilbageblik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B7ABC8-C81B-4064-AB93-15CEBA799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Født med erhvervslokalerne </a:t>
            </a:r>
          </a:p>
          <a:p>
            <a:pPr lvl="1"/>
            <a:r>
              <a:rPr lang="da-DK" dirty="0"/>
              <a:t>Tilskud til afdelingen – lavere husleje </a:t>
            </a:r>
          </a:p>
          <a:p>
            <a:pPr lvl="1"/>
            <a:r>
              <a:rPr lang="da-DK" dirty="0"/>
              <a:t>Drift og vedligeholdelse </a:t>
            </a:r>
          </a:p>
          <a:p>
            <a:r>
              <a:rPr lang="da-DK" dirty="0"/>
              <a:t>Brugsen opsiger lejemål</a:t>
            </a:r>
          </a:p>
          <a:p>
            <a:pPr lvl="1"/>
            <a:r>
              <a:rPr lang="da-DK" dirty="0"/>
              <a:t>2018</a:t>
            </a:r>
          </a:p>
          <a:p>
            <a:r>
              <a:rPr lang="da-DK" dirty="0"/>
              <a:t>Alternativer </a:t>
            </a:r>
          </a:p>
          <a:p>
            <a:pPr lvl="1"/>
            <a:r>
              <a:rPr lang="da-DK" dirty="0"/>
              <a:t>Forsøg og afsøgning af markedet for genudlejning </a:t>
            </a:r>
          </a:p>
          <a:p>
            <a:pPr lvl="2"/>
            <a:r>
              <a:rPr lang="da-DK" dirty="0"/>
              <a:t>Stort behov for renovering – gamle og slidte lokaler, økonomisk byrde for afdelingen </a:t>
            </a:r>
          </a:p>
          <a:p>
            <a:pPr lvl="1"/>
            <a:r>
              <a:rPr lang="da-DK" dirty="0"/>
              <a:t>Udviklingen af området </a:t>
            </a:r>
          </a:p>
          <a:p>
            <a:pPr lvl="2"/>
            <a:r>
              <a:rPr lang="da-DK" dirty="0"/>
              <a:t> Aalborg kommune – nej der er almene boliger nok i området (sommeren 2019) </a:t>
            </a:r>
          </a:p>
          <a:p>
            <a:r>
              <a:rPr lang="da-DK" dirty="0"/>
              <a:t>Afdelingsmøder</a:t>
            </a:r>
          </a:p>
          <a:p>
            <a:pPr lvl="1"/>
            <a:r>
              <a:rPr lang="da-DK" dirty="0"/>
              <a:t>Afdelingsbestyrelsen har løbene arbejdet med mulige løsninger 2018, 2019, 2020 </a:t>
            </a:r>
            <a:r>
              <a:rPr lang="da-DK" dirty="0" err="1"/>
              <a:t>corona</a:t>
            </a:r>
            <a:r>
              <a:rPr lang="da-DK" dirty="0"/>
              <a:t> </a:t>
            </a:r>
          </a:p>
          <a:p>
            <a:r>
              <a:rPr lang="da-DK" dirty="0"/>
              <a:t>Muligheder jf. afdelingsmødet 2019 (ordinært og ekstraordinært)</a:t>
            </a:r>
          </a:p>
          <a:p>
            <a:pPr lvl="1"/>
            <a:r>
              <a:rPr lang="da-DK" dirty="0"/>
              <a:t>Mandat til at arbejde med løsninger </a:t>
            </a:r>
          </a:p>
        </p:txBody>
      </p:sp>
      <p:pic>
        <p:nvPicPr>
          <p:cNvPr id="1026" name="Picture 2" descr="Årsmøde 2014: Ledelse af velfærdsprofessioner | Center for Studier i  Arbejdsliv">
            <a:extLst>
              <a:ext uri="{FF2B5EF4-FFF2-40B4-BE49-F238E27FC236}">
                <a16:creationId xmlns:a16="http://schemas.microsoft.com/office/drawing/2014/main" id="{73551A9D-E120-4F75-892F-896E8977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717" y="111208"/>
            <a:ext cx="4281777" cy="342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8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E4C0F-F8A4-4114-A247-49A4062E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Siden ekstra ordinært møde november 2019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9AFA26-9794-4615-8D86-43A899030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dirty="0"/>
              <a:t>Dialog med mange…. mange gange…</a:t>
            </a:r>
          </a:p>
          <a:p>
            <a:r>
              <a:rPr lang="da-DK" dirty="0"/>
              <a:t>Tæt dialog med afdelingsbestyrelsen – godt, tæt og loyalt samarbejde </a:t>
            </a:r>
          </a:p>
          <a:p>
            <a:pPr lvl="1"/>
            <a:r>
              <a:rPr lang="da-DK" dirty="0"/>
              <a:t>Udfordret og testet hinanden </a:t>
            </a:r>
          </a:p>
          <a:p>
            <a:r>
              <a:rPr lang="da-DK" dirty="0"/>
              <a:t>Henvendelser fra flere – mange skambød, en skiltet sig seriøst ud og har erfaring fra lignende projekt </a:t>
            </a:r>
          </a:p>
          <a:p>
            <a:pPr lvl="1"/>
            <a:r>
              <a:rPr lang="da-DK" dirty="0"/>
              <a:t>Møde med investor - projektudkast, filet kanter </a:t>
            </a:r>
          </a:p>
          <a:p>
            <a:r>
              <a:rPr lang="da-DK" dirty="0"/>
              <a:t>2 vurderinger (uvildige erhvervsmæglere) </a:t>
            </a:r>
          </a:p>
          <a:p>
            <a:pPr lvl="1"/>
            <a:r>
              <a:rPr lang="da-DK" dirty="0"/>
              <a:t>For at sikre den rigtige pris </a:t>
            </a:r>
          </a:p>
          <a:p>
            <a:r>
              <a:rPr lang="da-DK" dirty="0"/>
              <a:t>Organisationsbestyrelsen og repræsentantskabet i Plus Bolig</a:t>
            </a:r>
          </a:p>
          <a:p>
            <a:pPr lvl="1"/>
            <a:r>
              <a:rPr lang="da-DK" dirty="0"/>
              <a:t>Repræsentantskabet, øverste myndighed – ja til salg </a:t>
            </a:r>
          </a:p>
          <a:p>
            <a:pPr lvl="1"/>
            <a:r>
              <a:rPr lang="da-DK" dirty="0"/>
              <a:t>Organisationsbestyrelsen har det økonomiske og juridiske ansvar</a:t>
            </a:r>
          </a:p>
          <a:p>
            <a:pPr lvl="2"/>
            <a:r>
              <a:rPr lang="da-DK" dirty="0"/>
              <a:t>Accept – økonomi fra salget går retur til afdelingen </a:t>
            </a:r>
          </a:p>
          <a:p>
            <a:pPr lvl="2"/>
            <a:endParaRPr lang="da-DK" dirty="0"/>
          </a:p>
          <a:p>
            <a:r>
              <a:rPr lang="da-DK" dirty="0"/>
              <a:t>Køber </a:t>
            </a:r>
          </a:p>
          <a:p>
            <a:pPr lvl="1"/>
            <a:r>
              <a:rPr lang="da-DK" dirty="0"/>
              <a:t>Aalborg kommune – ny lokalplan </a:t>
            </a:r>
          </a:p>
        </p:txBody>
      </p:sp>
    </p:spTree>
    <p:extLst>
      <p:ext uri="{BB962C8B-B14F-4D97-AF65-F5344CB8AC3E}">
        <p14:creationId xmlns:p14="http://schemas.microsoft.com/office/powerpoint/2010/main" val="71281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2E5EF-D735-424F-9C28-35F718DC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1084" cy="1325563"/>
          </a:xfrm>
        </p:spPr>
        <p:txBody>
          <a:bodyPr/>
          <a:lstStyle/>
          <a:p>
            <a:r>
              <a:rPr lang="da-DK" dirty="0"/>
              <a:t>Omdelt brev med opfordring til at stemme nej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396C41-130A-4026-8084-15D9E9FDF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a-DK" sz="4500" b="1" dirty="0"/>
              <a:t>Alle</a:t>
            </a:r>
            <a:r>
              <a:rPr lang="da-DK" dirty="0"/>
              <a:t> har ret til at have egen holdning – der er altid 2 sider af en sag</a:t>
            </a:r>
          </a:p>
          <a:p>
            <a:pPr lvl="1"/>
            <a:r>
              <a:rPr lang="da-DK" dirty="0"/>
              <a:t>Åben dialog og diskussion, beslutning på et oplyst grundlag</a:t>
            </a:r>
          </a:p>
          <a:p>
            <a:r>
              <a:rPr lang="da-DK" b="1" i="1" dirty="0"/>
              <a:t>Mister fælleslokalet</a:t>
            </a:r>
            <a:r>
              <a:rPr lang="da-DK" dirty="0"/>
              <a:t> – NEJ forslag nyt </a:t>
            </a:r>
          </a:p>
          <a:p>
            <a:r>
              <a:rPr lang="da-DK" b="1" i="1" dirty="0"/>
              <a:t>Mister fællesvaskeriet</a:t>
            </a:r>
            <a:r>
              <a:rPr lang="da-DK" dirty="0"/>
              <a:t> – korrekt. Giver årligt underskud. Erstatning og håb om vaskemaskiner til alle, hvis økonomien tillader det </a:t>
            </a:r>
          </a:p>
          <a:p>
            <a:r>
              <a:rPr lang="da-DK" b="1" i="1" dirty="0"/>
              <a:t>Mister P-pladser </a:t>
            </a:r>
            <a:r>
              <a:rPr lang="da-DK" dirty="0"/>
              <a:t>– NEJ, der er mulighed for flere end før helhedsplanen. P-vagt  ordning allerede besluttet (2019) – aftale laves når helhedsplan er færdig med vagtfirma </a:t>
            </a:r>
          </a:p>
          <a:p>
            <a:r>
              <a:rPr lang="da-DK" b="1" i="1" dirty="0"/>
              <a:t>Mister butikstorvet </a:t>
            </a:r>
            <a:r>
              <a:rPr lang="da-DK" dirty="0"/>
              <a:t>– korrekt </a:t>
            </a:r>
          </a:p>
          <a:p>
            <a:r>
              <a:rPr lang="da-DK" b="1" i="1" dirty="0"/>
              <a:t>Mindre grønne områder</a:t>
            </a:r>
            <a:r>
              <a:rPr lang="da-DK" dirty="0"/>
              <a:t> – korrekt </a:t>
            </a:r>
          </a:p>
          <a:p>
            <a:r>
              <a:rPr lang="da-DK" b="1" i="1" dirty="0"/>
              <a:t>Nye naboer, ukendte</a:t>
            </a:r>
            <a:r>
              <a:rPr lang="da-DK" dirty="0"/>
              <a:t> – korrekt. Perspektiv: </a:t>
            </a:r>
            <a:r>
              <a:rPr lang="da-DK" i="1" dirty="0"/>
              <a:t>”En ukendt er en ven du ikke har mødt endnu” </a:t>
            </a:r>
          </a:p>
          <a:p>
            <a:r>
              <a:rPr lang="da-DK" b="1" i="1" dirty="0"/>
              <a:t>Udsigten blokeres af nyt byggeri </a:t>
            </a:r>
            <a:r>
              <a:rPr lang="da-DK" dirty="0"/>
              <a:t>– korrekt ny udsigt mod nord </a:t>
            </a:r>
          </a:p>
          <a:p>
            <a:r>
              <a:rPr lang="da-DK" b="1" i="1" dirty="0"/>
              <a:t>Overskud til Plus Bolig </a:t>
            </a:r>
            <a:r>
              <a:rPr lang="da-DK" dirty="0"/>
              <a:t>– NEJ er ikke korrekt, retur til afdelingen </a:t>
            </a:r>
          </a:p>
          <a:p>
            <a:r>
              <a:rPr lang="da-DK" b="1" i="1" dirty="0"/>
              <a:t>Flere mennesker i området</a:t>
            </a:r>
            <a:r>
              <a:rPr lang="da-DK" dirty="0"/>
              <a:t> – korrekt. Giver det muligheder…? </a:t>
            </a:r>
          </a:p>
          <a:p>
            <a:r>
              <a:rPr lang="da-DK" b="1" i="1" dirty="0"/>
              <a:t>Straffet for at bo i afdeling 1047</a:t>
            </a:r>
            <a:r>
              <a:rPr lang="da-DK" dirty="0"/>
              <a:t> – det udsagn gør ondt, for intentionen er den stik modsatte 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22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8B2A5-B38E-4805-A320-E891F6E0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Vaskemaskiner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EDEA88-E326-4D97-8937-F8A5BF9D8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89" y="1681163"/>
            <a:ext cx="5157787" cy="823912"/>
          </a:xfrm>
        </p:spPr>
        <p:txBody>
          <a:bodyPr>
            <a:normAutofit/>
          </a:bodyPr>
          <a:lstStyle/>
          <a:p>
            <a:r>
              <a:rPr lang="da-DK" sz="3000" dirty="0"/>
              <a:t>Pris i dag  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E44F44C-0CD1-4992-A62F-747051CB99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/>
              <a:t>Personligt brug af fællesvaskeri eller eget køb af vaskemaskine? </a:t>
            </a:r>
          </a:p>
          <a:p>
            <a:r>
              <a:rPr lang="da-DK" dirty="0"/>
              <a:t>Henlæggelser</a:t>
            </a:r>
            <a:r>
              <a:rPr lang="da-DK" b="1" dirty="0"/>
              <a:t> </a:t>
            </a:r>
            <a:r>
              <a:rPr lang="da-DK" b="1" u="sng" dirty="0"/>
              <a:t>i alt</a:t>
            </a:r>
            <a:r>
              <a:rPr lang="da-DK" dirty="0"/>
              <a:t>, fællesvaskeri er en del af konto 116 </a:t>
            </a:r>
          </a:p>
          <a:p>
            <a:pPr lvl="1"/>
            <a:r>
              <a:rPr lang="da-DK" dirty="0"/>
              <a:t>2020 kr. 3.000.000,-  </a:t>
            </a:r>
          </a:p>
          <a:p>
            <a:pPr lvl="1"/>
            <a:r>
              <a:rPr lang="da-DK" dirty="0"/>
              <a:t>2019 kr. 2.851.000,-  </a:t>
            </a:r>
          </a:p>
          <a:p>
            <a:pPr lvl="1"/>
            <a:r>
              <a:rPr lang="da-DK" dirty="0"/>
              <a:t>2018 kr. 2.700.000,-  </a:t>
            </a:r>
          </a:p>
          <a:p>
            <a:pPr lvl="1"/>
            <a:endParaRPr lang="da-DK" dirty="0"/>
          </a:p>
          <a:p>
            <a:r>
              <a:rPr lang="da-DK" dirty="0"/>
              <a:t>Budget 2021 for fællesvaskeriet kr. 745.000,- (skifte / nyindkøb) </a:t>
            </a:r>
          </a:p>
          <a:p>
            <a:r>
              <a:rPr lang="da-DK" dirty="0"/>
              <a:t>HUSK alle udgifter til fællesvaskeriet og alle indtægter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A5C333B-A61D-47E8-80E7-4490A6C47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da-DK" sz="3000" dirty="0"/>
              <a:t>Hvis ja og prioritering af vaskemaskine 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328D21-F9DD-472E-8579-4969EFF5B5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/>
              <a:t>Ny vaskemaskine anslået kr. 3.330,-pr. stk.  levetid 5-7 år</a:t>
            </a:r>
          </a:p>
          <a:p>
            <a:r>
              <a:rPr lang="da-DK" dirty="0"/>
              <a:t>Huslejestigning </a:t>
            </a:r>
          </a:p>
          <a:p>
            <a:pPr lvl="1"/>
            <a:r>
              <a:rPr lang="da-DK" dirty="0"/>
              <a:t>Kr. 900.000 (køb)</a:t>
            </a:r>
          </a:p>
          <a:p>
            <a:pPr lvl="1"/>
            <a:r>
              <a:rPr lang="da-DK" dirty="0"/>
              <a:t>Kr. 60 forventet huslejestigning pr. måned pr. lejemål 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r>
              <a:rPr lang="da-DK" dirty="0"/>
              <a:t>Øvrigt</a:t>
            </a:r>
          </a:p>
          <a:p>
            <a:pPr lvl="1"/>
            <a:r>
              <a:rPr lang="da-DK" dirty="0"/>
              <a:t>Sæbeforbrug </a:t>
            </a:r>
          </a:p>
          <a:p>
            <a:pPr lvl="1"/>
            <a:r>
              <a:rPr lang="da-DK" dirty="0"/>
              <a:t>El </a:t>
            </a:r>
          </a:p>
          <a:p>
            <a:pPr lvl="1"/>
            <a:r>
              <a:rPr lang="da-DK" dirty="0"/>
              <a:t>Bekvæmmelighed og tidssvarende = mere attraktive lejemål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14A27E2-BC60-4612-A1CA-D8CDA51FF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75" y="145257"/>
            <a:ext cx="1130663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267800-E36C-49D6-8442-53D2BB53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Arbejdsbestyrelsens arbejde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98C326-5907-44ED-8938-26399332E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2087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Krav til Plus Bolig – muliges eller umuliges kunst</a:t>
            </a:r>
          </a:p>
          <a:p>
            <a:r>
              <a:rPr lang="da-DK" dirty="0"/>
              <a:t>Fordele og ulemper ved alt </a:t>
            </a:r>
          </a:p>
          <a:p>
            <a:pPr lvl="1"/>
            <a:r>
              <a:rPr lang="da-DK" dirty="0"/>
              <a:t>Vurderingen er at der er flere fordele end ulemper ved et salg – derfor anbefales salg</a:t>
            </a:r>
          </a:p>
          <a:p>
            <a:r>
              <a:rPr lang="da-DK" dirty="0"/>
              <a:t>Vise / beskrive muligheder for den økonomi der kommer fra et givent salg  </a:t>
            </a:r>
          </a:p>
          <a:p>
            <a:pPr lvl="1"/>
            <a:r>
              <a:rPr lang="da-DK" dirty="0"/>
              <a:t>Fælleshus, vaskemaskine/tørretumbler, carporte </a:t>
            </a:r>
          </a:p>
          <a:p>
            <a:r>
              <a:rPr lang="da-DK" dirty="0"/>
              <a:t>Vise / beskriv muligheder ved et nej  </a:t>
            </a:r>
          </a:p>
          <a:p>
            <a:pPr lvl="1"/>
            <a:r>
              <a:rPr lang="da-DK" dirty="0"/>
              <a:t>Renovering – der er kun 1 til at betale, dem der bor i afdelingen</a:t>
            </a:r>
          </a:p>
          <a:p>
            <a:endParaRPr lang="da-DK" dirty="0"/>
          </a:p>
        </p:txBody>
      </p:sp>
      <p:pic>
        <p:nvPicPr>
          <p:cNvPr id="2050" name="Picture 2" descr="Erfarne udviklere ved en skillevej: Stor, sikker virksomhed eller drømmen  og gevinsten hos en startup? - Computerworld">
            <a:extLst>
              <a:ext uri="{FF2B5EF4-FFF2-40B4-BE49-F238E27FC236}">
                <a16:creationId xmlns:a16="http://schemas.microsoft.com/office/drawing/2014/main" id="{232017FE-DCBD-4270-9492-7C28BA39A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69" y="1027905"/>
            <a:ext cx="3974318" cy="150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3E4380B-11DA-4299-A4E4-C0FB32228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051" y="261186"/>
            <a:ext cx="4474337" cy="283819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7820656-049C-4B6A-8772-79E630129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82" y="5145755"/>
            <a:ext cx="6286500" cy="139065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2BCA846-8C16-4AF7-89DC-E304B31D7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64" y="555268"/>
            <a:ext cx="5666336" cy="536934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0F8A128-2CB9-4903-ABD4-53C90686E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8855" y="1167063"/>
            <a:ext cx="5750838" cy="5535779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0CD19FF-65D2-494B-BF50-2FCB611DF3E8}"/>
              </a:ext>
            </a:extLst>
          </p:cNvPr>
          <p:cNvSpPr txBox="1"/>
          <p:nvPr/>
        </p:nvSpPr>
        <p:spPr>
          <a:xfrm>
            <a:off x="593558" y="155158"/>
            <a:ext cx="5157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Status og hvad så nu…?</a:t>
            </a:r>
          </a:p>
        </p:txBody>
      </p:sp>
    </p:spTree>
    <p:extLst>
      <p:ext uri="{BB962C8B-B14F-4D97-AF65-F5344CB8AC3E}">
        <p14:creationId xmlns:p14="http://schemas.microsoft.com/office/powerpoint/2010/main" val="403006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Plus Bolig farv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EBA"/>
      </a:accent1>
      <a:accent2>
        <a:srgbClr val="007E96"/>
      </a:accent2>
      <a:accent3>
        <a:srgbClr val="696250"/>
      </a:accent3>
      <a:accent4>
        <a:srgbClr val="EC6408"/>
      </a:accent4>
      <a:accent5>
        <a:srgbClr val="323232"/>
      </a:accent5>
      <a:accent6>
        <a:srgbClr val="F9A064"/>
      </a:accent6>
      <a:hlink>
        <a:srgbClr val="00768B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usbolig_PPT_skabelon" id="{9B6CAE32-855A-47F2-BAE8-1A9DD7CA77EF}" vid="{3C98F8AD-DB2B-47C0-B820-5F3A213872F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Plusbolig_PPT_skabelon</Template>
  <TotalTime>2672</TotalTime>
  <Words>664</Words>
  <Application>Microsoft Office PowerPoint</Application>
  <PresentationFormat>Widescreen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Arial Nova</vt:lpstr>
      <vt:lpstr>Calibri</vt:lpstr>
      <vt:lpstr>Exo 2 Medium</vt:lpstr>
      <vt:lpstr>Office-tema</vt:lpstr>
      <vt:lpstr>C. P. Holbølls Plads</vt:lpstr>
      <vt:lpstr>Velkommen </vt:lpstr>
      <vt:lpstr>At bo i et alment boligselskab </vt:lpstr>
      <vt:lpstr>Tilbageblik </vt:lpstr>
      <vt:lpstr>Siden ekstra ordinært møde november 2019</vt:lpstr>
      <vt:lpstr>Omdelt brev med opfordring til at stemme nej </vt:lpstr>
      <vt:lpstr>Vaskemaskiner </vt:lpstr>
      <vt:lpstr>Arbejdsbestyrelsens arbejde </vt:lpstr>
      <vt:lpstr>PowerPoint-præsentation</vt:lpstr>
      <vt:lpstr>Spørgsmål og åben dialog </vt:lpstr>
      <vt:lpstr>Eksempler på huslejestigning ved nej </vt:lpstr>
      <vt:lpstr>Afstemning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 P. Holbølls Plads</dc:title>
  <dc:creator>Mette Bach Kjær</dc:creator>
  <cp:lastModifiedBy>Mette Bach Kjær</cp:lastModifiedBy>
  <cp:revision>29</cp:revision>
  <dcterms:created xsi:type="dcterms:W3CDTF">2021-06-18T18:00:04Z</dcterms:created>
  <dcterms:modified xsi:type="dcterms:W3CDTF">2021-06-23T11:33:33Z</dcterms:modified>
</cp:coreProperties>
</file>